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70" r:id="rId4"/>
    <p:sldId id="276" r:id="rId5"/>
    <p:sldId id="264" r:id="rId6"/>
    <p:sldId id="271" r:id="rId7"/>
    <p:sldId id="272" r:id="rId8"/>
    <p:sldId id="268" r:id="rId9"/>
    <p:sldId id="267" r:id="rId10"/>
    <p:sldId id="277" r:id="rId11"/>
    <p:sldId id="278" r:id="rId12"/>
    <p:sldId id="279" r:id="rId13"/>
    <p:sldId id="280" r:id="rId14"/>
    <p:sldId id="275" r:id="rId15"/>
    <p:sldId id="265" r:id="rId16"/>
    <p:sldId id="273" r:id="rId17"/>
    <p:sldId id="274" r:id="rId18"/>
    <p:sldId id="281" r:id="rId19"/>
    <p:sldId id="262" r:id="rId20"/>
    <p:sldId id="282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8" autoAdjust="0"/>
    <p:restoredTop sz="94660"/>
  </p:normalViewPr>
  <p:slideViewPr>
    <p:cSldViewPr snapToGrid="0">
      <p:cViewPr varScale="1">
        <p:scale>
          <a:sx n="77" d="100"/>
          <a:sy n="77" d="100"/>
        </p:scale>
        <p:origin x="49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76A7E94-E792-4E3C-8F13-3CA0A0B35BDE}" type="doc">
      <dgm:prSet loTypeId="urn:microsoft.com/office/officeart/2005/8/layout/process1" loCatId="process" qsTypeId="urn:microsoft.com/office/officeart/2005/8/quickstyle/simple1" qsCatId="simple" csTypeId="urn:microsoft.com/office/officeart/2005/8/colors/accent2_2" csCatId="accent2" phldr="1"/>
      <dgm:spPr/>
    </dgm:pt>
    <dgm:pt modelId="{FA3F1C19-7AA2-4EC6-9308-90101D4A5FDC}">
      <dgm:prSet phldrT="[Text]"/>
      <dgm:spPr/>
      <dgm:t>
        <a:bodyPr/>
        <a:lstStyle/>
        <a:p>
          <a:r>
            <a:rPr lang="en-GB" dirty="0"/>
            <a:t>Get the data </a:t>
          </a:r>
        </a:p>
      </dgm:t>
    </dgm:pt>
    <dgm:pt modelId="{5BB41C5D-83CE-445A-A2A0-ABD14E54393C}" type="parTrans" cxnId="{C1019D0E-2729-4269-ABF7-84B90F297B8D}">
      <dgm:prSet/>
      <dgm:spPr/>
      <dgm:t>
        <a:bodyPr/>
        <a:lstStyle/>
        <a:p>
          <a:endParaRPr lang="en-GB"/>
        </a:p>
      </dgm:t>
    </dgm:pt>
    <dgm:pt modelId="{24ECA948-01A1-4F25-8F56-970A200BB38C}" type="sibTrans" cxnId="{C1019D0E-2729-4269-ABF7-84B90F297B8D}">
      <dgm:prSet/>
      <dgm:spPr/>
      <dgm:t>
        <a:bodyPr/>
        <a:lstStyle/>
        <a:p>
          <a:endParaRPr lang="en-GB"/>
        </a:p>
      </dgm:t>
    </dgm:pt>
    <dgm:pt modelId="{DD7FC0B4-8309-41E9-B2CC-1D8D80DFC679}">
      <dgm:prSet phldrT="[Text]"/>
      <dgm:spPr/>
      <dgm:t>
        <a:bodyPr/>
        <a:lstStyle/>
        <a:p>
          <a:r>
            <a:rPr lang="en-GB" dirty="0"/>
            <a:t>Learn LSTM about gender </a:t>
          </a:r>
        </a:p>
      </dgm:t>
    </dgm:pt>
    <dgm:pt modelId="{B4789858-3B76-4853-8957-7567871091A7}" type="parTrans" cxnId="{ED666EF8-3BBC-4025-9442-DE4C582E36D4}">
      <dgm:prSet/>
      <dgm:spPr/>
      <dgm:t>
        <a:bodyPr/>
        <a:lstStyle/>
        <a:p>
          <a:endParaRPr lang="en-GB"/>
        </a:p>
      </dgm:t>
    </dgm:pt>
    <dgm:pt modelId="{F4FF3BF1-DB85-45FB-BC49-DACB04A9016C}" type="sibTrans" cxnId="{ED666EF8-3BBC-4025-9442-DE4C582E36D4}">
      <dgm:prSet/>
      <dgm:spPr/>
      <dgm:t>
        <a:bodyPr/>
        <a:lstStyle/>
        <a:p>
          <a:endParaRPr lang="en-GB"/>
        </a:p>
      </dgm:t>
    </dgm:pt>
    <dgm:pt modelId="{870EA9AB-910E-4B24-8BFE-56F240C5164B}">
      <dgm:prSet phldrT="[Text]"/>
      <dgm:spPr/>
      <dgm:t>
        <a:bodyPr/>
        <a:lstStyle/>
        <a:p>
          <a:r>
            <a:rPr lang="en-GB" dirty="0"/>
            <a:t>Check what are the keywords</a:t>
          </a:r>
        </a:p>
      </dgm:t>
    </dgm:pt>
    <dgm:pt modelId="{5B92BA47-C747-4934-86BD-E998AE5B78EA}" type="parTrans" cxnId="{6B66D4E0-3BA5-4FEF-BF34-A4AA196EA8C6}">
      <dgm:prSet/>
      <dgm:spPr/>
      <dgm:t>
        <a:bodyPr/>
        <a:lstStyle/>
        <a:p>
          <a:endParaRPr lang="en-GB"/>
        </a:p>
      </dgm:t>
    </dgm:pt>
    <dgm:pt modelId="{4ECD2384-13FF-40ED-B931-6E896E3C1720}" type="sibTrans" cxnId="{6B66D4E0-3BA5-4FEF-BF34-A4AA196EA8C6}">
      <dgm:prSet/>
      <dgm:spPr/>
      <dgm:t>
        <a:bodyPr/>
        <a:lstStyle/>
        <a:p>
          <a:endParaRPr lang="en-GB"/>
        </a:p>
      </dgm:t>
    </dgm:pt>
    <dgm:pt modelId="{251DFB2A-D9D0-48C8-8A88-D46B210D6B34}" type="pres">
      <dgm:prSet presAssocID="{B76A7E94-E792-4E3C-8F13-3CA0A0B35BDE}" presName="Name0" presStyleCnt="0">
        <dgm:presLayoutVars>
          <dgm:dir/>
          <dgm:resizeHandles val="exact"/>
        </dgm:presLayoutVars>
      </dgm:prSet>
      <dgm:spPr/>
    </dgm:pt>
    <dgm:pt modelId="{46E7129E-47FF-420A-BFAD-EE1B4D6A1769}" type="pres">
      <dgm:prSet presAssocID="{FA3F1C19-7AA2-4EC6-9308-90101D4A5FDC}" presName="node" presStyleLbl="node1" presStyleIdx="0" presStyleCnt="3">
        <dgm:presLayoutVars>
          <dgm:bulletEnabled val="1"/>
        </dgm:presLayoutVars>
      </dgm:prSet>
      <dgm:spPr/>
    </dgm:pt>
    <dgm:pt modelId="{AFF84FFA-FACE-4CB1-8B8C-53D7D8EBB545}" type="pres">
      <dgm:prSet presAssocID="{24ECA948-01A1-4F25-8F56-970A200BB38C}" presName="sibTrans" presStyleLbl="sibTrans2D1" presStyleIdx="0" presStyleCnt="2"/>
      <dgm:spPr/>
    </dgm:pt>
    <dgm:pt modelId="{C061D36B-D8B0-40F3-9E06-56E8F67C24A6}" type="pres">
      <dgm:prSet presAssocID="{24ECA948-01A1-4F25-8F56-970A200BB38C}" presName="connectorText" presStyleLbl="sibTrans2D1" presStyleIdx="0" presStyleCnt="2"/>
      <dgm:spPr/>
    </dgm:pt>
    <dgm:pt modelId="{F89590D1-946A-41EF-A2EE-E4F7AEC8941B}" type="pres">
      <dgm:prSet presAssocID="{DD7FC0B4-8309-41E9-B2CC-1D8D80DFC679}" presName="node" presStyleLbl="node1" presStyleIdx="1" presStyleCnt="3">
        <dgm:presLayoutVars>
          <dgm:bulletEnabled val="1"/>
        </dgm:presLayoutVars>
      </dgm:prSet>
      <dgm:spPr/>
    </dgm:pt>
    <dgm:pt modelId="{0188C2F6-AFDE-414C-8EBC-F96200A6F61C}" type="pres">
      <dgm:prSet presAssocID="{F4FF3BF1-DB85-45FB-BC49-DACB04A9016C}" presName="sibTrans" presStyleLbl="sibTrans2D1" presStyleIdx="1" presStyleCnt="2"/>
      <dgm:spPr/>
    </dgm:pt>
    <dgm:pt modelId="{FB2B0279-B3AD-448D-BCBC-6A9FDBA948CF}" type="pres">
      <dgm:prSet presAssocID="{F4FF3BF1-DB85-45FB-BC49-DACB04A9016C}" presName="connectorText" presStyleLbl="sibTrans2D1" presStyleIdx="1" presStyleCnt="2"/>
      <dgm:spPr/>
    </dgm:pt>
    <dgm:pt modelId="{39FDE064-A5C8-49FD-94E4-AE23AB1EC578}" type="pres">
      <dgm:prSet presAssocID="{870EA9AB-910E-4B24-8BFE-56F240C5164B}" presName="node" presStyleLbl="node1" presStyleIdx="2" presStyleCnt="3">
        <dgm:presLayoutVars>
          <dgm:bulletEnabled val="1"/>
        </dgm:presLayoutVars>
      </dgm:prSet>
      <dgm:spPr/>
    </dgm:pt>
  </dgm:ptLst>
  <dgm:cxnLst>
    <dgm:cxn modelId="{48034E01-BA77-4F59-8C07-07BA978173EB}" type="presOf" srcId="{F4FF3BF1-DB85-45FB-BC49-DACB04A9016C}" destId="{FB2B0279-B3AD-448D-BCBC-6A9FDBA948CF}" srcOrd="1" destOrd="0" presId="urn:microsoft.com/office/officeart/2005/8/layout/process1"/>
    <dgm:cxn modelId="{C1019D0E-2729-4269-ABF7-84B90F297B8D}" srcId="{B76A7E94-E792-4E3C-8F13-3CA0A0B35BDE}" destId="{FA3F1C19-7AA2-4EC6-9308-90101D4A5FDC}" srcOrd="0" destOrd="0" parTransId="{5BB41C5D-83CE-445A-A2A0-ABD14E54393C}" sibTransId="{24ECA948-01A1-4F25-8F56-970A200BB38C}"/>
    <dgm:cxn modelId="{987F392D-C90B-4E32-9164-61AE9671A00E}" type="presOf" srcId="{870EA9AB-910E-4B24-8BFE-56F240C5164B}" destId="{39FDE064-A5C8-49FD-94E4-AE23AB1EC578}" srcOrd="0" destOrd="0" presId="urn:microsoft.com/office/officeart/2005/8/layout/process1"/>
    <dgm:cxn modelId="{4BF0474B-8455-435D-AE0D-7CC763B5E2DB}" type="presOf" srcId="{F4FF3BF1-DB85-45FB-BC49-DACB04A9016C}" destId="{0188C2F6-AFDE-414C-8EBC-F96200A6F61C}" srcOrd="0" destOrd="0" presId="urn:microsoft.com/office/officeart/2005/8/layout/process1"/>
    <dgm:cxn modelId="{249CB54F-8559-42DF-A446-7E25A387B681}" type="presOf" srcId="{FA3F1C19-7AA2-4EC6-9308-90101D4A5FDC}" destId="{46E7129E-47FF-420A-BFAD-EE1B4D6A1769}" srcOrd="0" destOrd="0" presId="urn:microsoft.com/office/officeart/2005/8/layout/process1"/>
    <dgm:cxn modelId="{FD1A3872-BDD5-4AF1-983A-C1528C2FD1EF}" type="presOf" srcId="{24ECA948-01A1-4F25-8F56-970A200BB38C}" destId="{C061D36B-D8B0-40F3-9E06-56E8F67C24A6}" srcOrd="1" destOrd="0" presId="urn:microsoft.com/office/officeart/2005/8/layout/process1"/>
    <dgm:cxn modelId="{57EE778D-6BFE-4951-A9DD-C4A441259E18}" type="presOf" srcId="{24ECA948-01A1-4F25-8F56-970A200BB38C}" destId="{AFF84FFA-FACE-4CB1-8B8C-53D7D8EBB545}" srcOrd="0" destOrd="0" presId="urn:microsoft.com/office/officeart/2005/8/layout/process1"/>
    <dgm:cxn modelId="{913060A1-014C-4D8D-A38F-647FD5E298FC}" type="presOf" srcId="{B76A7E94-E792-4E3C-8F13-3CA0A0B35BDE}" destId="{251DFB2A-D9D0-48C8-8A88-D46B210D6B34}" srcOrd="0" destOrd="0" presId="urn:microsoft.com/office/officeart/2005/8/layout/process1"/>
    <dgm:cxn modelId="{3038B7B5-229B-474E-B019-9BE0C98C08FC}" type="presOf" srcId="{DD7FC0B4-8309-41E9-B2CC-1D8D80DFC679}" destId="{F89590D1-946A-41EF-A2EE-E4F7AEC8941B}" srcOrd="0" destOrd="0" presId="urn:microsoft.com/office/officeart/2005/8/layout/process1"/>
    <dgm:cxn modelId="{6B66D4E0-3BA5-4FEF-BF34-A4AA196EA8C6}" srcId="{B76A7E94-E792-4E3C-8F13-3CA0A0B35BDE}" destId="{870EA9AB-910E-4B24-8BFE-56F240C5164B}" srcOrd="2" destOrd="0" parTransId="{5B92BA47-C747-4934-86BD-E998AE5B78EA}" sibTransId="{4ECD2384-13FF-40ED-B931-6E896E3C1720}"/>
    <dgm:cxn modelId="{ED666EF8-3BBC-4025-9442-DE4C582E36D4}" srcId="{B76A7E94-E792-4E3C-8F13-3CA0A0B35BDE}" destId="{DD7FC0B4-8309-41E9-B2CC-1D8D80DFC679}" srcOrd="1" destOrd="0" parTransId="{B4789858-3B76-4853-8957-7567871091A7}" sibTransId="{F4FF3BF1-DB85-45FB-BC49-DACB04A9016C}"/>
    <dgm:cxn modelId="{E1497F5A-13E2-4743-9139-CB10435509EE}" type="presParOf" srcId="{251DFB2A-D9D0-48C8-8A88-D46B210D6B34}" destId="{46E7129E-47FF-420A-BFAD-EE1B4D6A1769}" srcOrd="0" destOrd="0" presId="urn:microsoft.com/office/officeart/2005/8/layout/process1"/>
    <dgm:cxn modelId="{1BDE22F4-5C5F-40B2-AA04-808CFD5A1940}" type="presParOf" srcId="{251DFB2A-D9D0-48C8-8A88-D46B210D6B34}" destId="{AFF84FFA-FACE-4CB1-8B8C-53D7D8EBB545}" srcOrd="1" destOrd="0" presId="urn:microsoft.com/office/officeart/2005/8/layout/process1"/>
    <dgm:cxn modelId="{DE520450-902D-4C58-99D8-0E1063B95EC1}" type="presParOf" srcId="{AFF84FFA-FACE-4CB1-8B8C-53D7D8EBB545}" destId="{C061D36B-D8B0-40F3-9E06-56E8F67C24A6}" srcOrd="0" destOrd="0" presId="urn:microsoft.com/office/officeart/2005/8/layout/process1"/>
    <dgm:cxn modelId="{93B8B31A-BB61-41E3-904D-BC1FAA2550D8}" type="presParOf" srcId="{251DFB2A-D9D0-48C8-8A88-D46B210D6B34}" destId="{F89590D1-946A-41EF-A2EE-E4F7AEC8941B}" srcOrd="2" destOrd="0" presId="urn:microsoft.com/office/officeart/2005/8/layout/process1"/>
    <dgm:cxn modelId="{0794D874-9022-47EB-808F-5D435843C1A8}" type="presParOf" srcId="{251DFB2A-D9D0-48C8-8A88-D46B210D6B34}" destId="{0188C2F6-AFDE-414C-8EBC-F96200A6F61C}" srcOrd="3" destOrd="0" presId="urn:microsoft.com/office/officeart/2005/8/layout/process1"/>
    <dgm:cxn modelId="{01EEABEA-9730-4653-948F-24925472973C}" type="presParOf" srcId="{0188C2F6-AFDE-414C-8EBC-F96200A6F61C}" destId="{FB2B0279-B3AD-448D-BCBC-6A9FDBA948CF}" srcOrd="0" destOrd="0" presId="urn:microsoft.com/office/officeart/2005/8/layout/process1"/>
    <dgm:cxn modelId="{7F2CED82-AFFD-4368-9A17-779901E4F47C}" type="presParOf" srcId="{251DFB2A-D9D0-48C8-8A88-D46B210D6B34}" destId="{39FDE064-A5C8-49FD-94E4-AE23AB1EC578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6E7129E-47FF-420A-BFAD-EE1B4D6A1769}">
      <dsp:nvSpPr>
        <dsp:cNvPr id="0" name=""/>
        <dsp:cNvSpPr/>
      </dsp:nvSpPr>
      <dsp:spPr>
        <a:xfrm>
          <a:off x="7355" y="2109010"/>
          <a:ext cx="2198438" cy="131906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/>
            <a:t>Get the data </a:t>
          </a:r>
        </a:p>
      </dsp:txBody>
      <dsp:txXfrm>
        <a:off x="45989" y="2147644"/>
        <a:ext cx="2121170" cy="1241794"/>
      </dsp:txXfrm>
    </dsp:sp>
    <dsp:sp modelId="{AFF84FFA-FACE-4CB1-8B8C-53D7D8EBB545}">
      <dsp:nvSpPr>
        <dsp:cNvPr id="0" name=""/>
        <dsp:cNvSpPr/>
      </dsp:nvSpPr>
      <dsp:spPr>
        <a:xfrm>
          <a:off x="2425637" y="2495935"/>
          <a:ext cx="466068" cy="545212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/>
        </a:p>
      </dsp:txBody>
      <dsp:txXfrm>
        <a:off x="2425637" y="2604977"/>
        <a:ext cx="326248" cy="327128"/>
      </dsp:txXfrm>
    </dsp:sp>
    <dsp:sp modelId="{F89590D1-946A-41EF-A2EE-E4F7AEC8941B}">
      <dsp:nvSpPr>
        <dsp:cNvPr id="0" name=""/>
        <dsp:cNvSpPr/>
      </dsp:nvSpPr>
      <dsp:spPr>
        <a:xfrm>
          <a:off x="3085168" y="2109010"/>
          <a:ext cx="2198438" cy="131906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/>
            <a:t>Learn LSTM about gender </a:t>
          </a:r>
        </a:p>
      </dsp:txBody>
      <dsp:txXfrm>
        <a:off x="3123802" y="2147644"/>
        <a:ext cx="2121170" cy="1241794"/>
      </dsp:txXfrm>
    </dsp:sp>
    <dsp:sp modelId="{0188C2F6-AFDE-414C-8EBC-F96200A6F61C}">
      <dsp:nvSpPr>
        <dsp:cNvPr id="0" name=""/>
        <dsp:cNvSpPr/>
      </dsp:nvSpPr>
      <dsp:spPr>
        <a:xfrm>
          <a:off x="5503450" y="2495935"/>
          <a:ext cx="466068" cy="545212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/>
        </a:p>
      </dsp:txBody>
      <dsp:txXfrm>
        <a:off x="5503450" y="2604977"/>
        <a:ext cx="326248" cy="327128"/>
      </dsp:txXfrm>
    </dsp:sp>
    <dsp:sp modelId="{39FDE064-A5C8-49FD-94E4-AE23AB1EC578}">
      <dsp:nvSpPr>
        <dsp:cNvPr id="0" name=""/>
        <dsp:cNvSpPr/>
      </dsp:nvSpPr>
      <dsp:spPr>
        <a:xfrm>
          <a:off x="6162982" y="2109010"/>
          <a:ext cx="2198438" cy="131906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/>
            <a:t>Check what are the keywords</a:t>
          </a:r>
        </a:p>
      </dsp:txBody>
      <dsp:txXfrm>
        <a:off x="6201616" y="2147644"/>
        <a:ext cx="2121170" cy="124179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jpeg>
</file>

<file path=ppt/media/image4.jpg>
</file>

<file path=ppt/media/image5.png>
</file>

<file path=ppt/media/image6.jpg>
</file>

<file path=ppt/media/image7.jpg>
</file>

<file path=ppt/media/image8.tiff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98041-C8C3-4410-AC0A-645CE1C069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D3A1E0-E7CF-4EEB-9284-BA7BFFFEE5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B0B2F5-BBF6-4A1A-8AEB-D548D127D6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FA13E0-2077-41EC-AE82-7BC48B999EB7}" type="datetimeFigureOut">
              <a:rPr lang="en-GB" smtClean="0"/>
              <a:t>12/07/2019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16DEAC-A145-4CF0-8ED8-A1AD5AEF6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F6957-91B8-42A6-BA5E-737760598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C0EE9-5242-4BA1-A4AD-A625A3585D1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3604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96559-CE27-4857-9638-6E98A99EA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BC65C5-B76A-4BB4-A57C-EF230F2B00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DF7DCA-FF16-4B24-A14C-5C7D6D391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FA13E0-2077-41EC-AE82-7BC48B999EB7}" type="datetimeFigureOut">
              <a:rPr lang="en-GB" smtClean="0"/>
              <a:t>12/07/2019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AE5799-6DE9-4308-B105-B285ACDBF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4327EC-FB99-4173-85FE-C54641745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C0EE9-5242-4BA1-A4AD-A625A3585D1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10931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FC16B-ACBA-4A4A-B906-A43316D170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C75AF8-7E2C-4E0D-9C7D-260FA45673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767F87-C084-4C8D-A69E-370EDF7B3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FA13E0-2077-41EC-AE82-7BC48B999EB7}" type="datetimeFigureOut">
              <a:rPr lang="en-GB" smtClean="0"/>
              <a:t>12/07/2019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030CCB-E6C9-456E-9D58-60E8DE1B6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C26E82-3048-4781-98BF-894D6AED5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C0EE9-5242-4BA1-A4AD-A625A3585D1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7929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42E0B-901B-406C-90CB-86ACF6D85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F0CA55-34E4-425D-9036-A7C64FDA73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C791E2-8F24-4E26-840B-ACC7180CB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FA13E0-2077-41EC-AE82-7BC48B999EB7}" type="datetimeFigureOut">
              <a:rPr lang="en-GB" smtClean="0"/>
              <a:t>12/07/2019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B4D12C-9588-4BC4-B90F-BFC56F4D4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AE72A2-75A1-4E95-B38E-038CDFF5B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C0EE9-5242-4BA1-A4AD-A625A3585D1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4693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1EA41-468A-4FFA-A9AC-EB2AE1C45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A57962-95CE-4123-A2AD-1D05170653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47CEA3-623B-4DC6-8E13-C80B11FCC9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FA13E0-2077-41EC-AE82-7BC48B999EB7}" type="datetimeFigureOut">
              <a:rPr lang="en-GB" smtClean="0"/>
              <a:t>12/07/2019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C27613-CD09-47A2-BC00-754090C28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406FA6-57D2-42A2-B6BA-7EFC56A3B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C0EE9-5242-4BA1-A4AD-A625A3585D1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20495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98C84-01B3-4618-A03B-8A888C6A1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769D3-0411-425B-8087-0DD34FD0B6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9C4674-0645-4732-920F-86099A1249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02BB54-D9F7-4292-B0B6-7C5F6FF0B5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FA13E0-2077-41EC-AE82-7BC48B999EB7}" type="datetimeFigureOut">
              <a:rPr lang="en-GB" smtClean="0"/>
              <a:t>12/07/2019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E6B706-7BBB-4170-AA14-9C846EB31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D8304D-819E-4456-ADCF-F87868384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C0EE9-5242-4BA1-A4AD-A625A3585D1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7229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9BDA3-DC3D-41AF-A8A1-1E000FDF6F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D491BF-3CD0-4373-9F53-12CBECDCD3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63DCBA-FC5D-4C36-A8EC-DDB976B301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3FF9DB-A568-46F4-96B0-B21C51CE83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0BC43C-2A74-484D-995F-10863AC050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7DBEA65-1912-4FC3-B12F-90D9A60BC1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FA13E0-2077-41EC-AE82-7BC48B999EB7}" type="datetimeFigureOut">
              <a:rPr lang="en-GB" smtClean="0"/>
              <a:t>12/07/2019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673D829-C9E4-415F-B862-92EDAC3DF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5BB039-8FCA-4468-AEE4-7BD2A0219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C0EE9-5242-4BA1-A4AD-A625A3585D1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08545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D62CB-3B0F-4A3B-9132-42712AF54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9E9840-B3B7-4DC0-9314-31C914895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FA13E0-2077-41EC-AE82-7BC48B999EB7}" type="datetimeFigureOut">
              <a:rPr lang="en-GB" smtClean="0"/>
              <a:t>12/07/2019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944329-5160-4464-891C-F4086E81E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6D26DA-AEC3-477C-AB7B-51400ECA8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C0EE9-5242-4BA1-A4AD-A625A3585D1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80583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B82F795-7294-40C2-9B87-FF70C68B5D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FA13E0-2077-41EC-AE82-7BC48B999EB7}" type="datetimeFigureOut">
              <a:rPr lang="en-GB" smtClean="0"/>
              <a:t>12/07/2019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63D178-51D1-4D1C-A9D4-8768FA70AE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739B9E-8210-4A0D-878D-B1594F152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C0EE9-5242-4BA1-A4AD-A625A3585D1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58509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22AF4-7FE2-458E-8C68-D25164163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40A947-1144-4223-887C-2BE1FF1808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9D87EC-C207-4E60-9747-F7B53B2DAB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4A1AB4-268A-4675-8518-2C90B97ECD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FA13E0-2077-41EC-AE82-7BC48B999EB7}" type="datetimeFigureOut">
              <a:rPr lang="en-GB" smtClean="0"/>
              <a:t>12/07/2019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638F2C-47C9-4279-ADDB-3A812270D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D64BAE-1B21-4FDD-A32E-B02814E2E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C0EE9-5242-4BA1-A4AD-A625A3585D1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03904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26109-1E24-480E-AEC9-AE32627954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7841F97-971D-4979-9BF5-DFD7347FC2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9DA6E2-5734-4D83-AD76-3FF7F29544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05CA27-402B-4613-97AE-E5C3FFCEF4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FA13E0-2077-41EC-AE82-7BC48B999EB7}" type="datetimeFigureOut">
              <a:rPr lang="en-GB" smtClean="0"/>
              <a:t>12/07/2019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1F45E3-0FEE-40E2-967B-BF9D85900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F4318E-D77C-45A0-B078-6C3A4FADC5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C0EE9-5242-4BA1-A4AD-A625A3585D1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27993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7FF0301-70F7-425F-9715-239A50A58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23D07A-4635-4DD8-AED8-A9570742F3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B7D02C-1860-46C3-970F-ED6721C3AE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FA13E0-2077-41EC-AE82-7BC48B999EB7}" type="datetimeFigureOut">
              <a:rPr lang="en-GB" smtClean="0"/>
              <a:t>12/07/2019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E784DF-5705-4335-92D3-D6833BCF43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8793CF-F4BC-4BE2-B54D-D7DFBB7524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CC0EE9-5242-4BA1-A4AD-A625A3585D1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28805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7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767081B-2518-45E9-A30D-FF3BF9CD27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1790549-A211-4C7E-AEE3-6112AAD522C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CFD111-E1B3-48A0-BF87-D51AA7BCA6F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72841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logo&#10;&#10;Description automatically generated">
            <a:extLst>
              <a:ext uri="{FF2B5EF4-FFF2-40B4-BE49-F238E27FC236}">
                <a16:creationId xmlns:a16="http://schemas.microsoft.com/office/drawing/2014/main" id="{7A92F20D-C5DC-4908-AE42-B6D55419E9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4C5B07-FC18-4BA1-A182-8F0ED9B27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Train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E529465-F199-4B05-A1C2-0859688DC03A}"/>
              </a:ext>
            </a:extLst>
          </p:cNvPr>
          <p:cNvSpPr txBox="1"/>
          <p:nvPr/>
        </p:nvSpPr>
        <p:spPr>
          <a:xfrm>
            <a:off x="838198" y="1517204"/>
            <a:ext cx="1051559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Train a deep neural net with our data to classify gender, while picking out key words or sentences</a:t>
            </a:r>
          </a:p>
          <a:p>
            <a:pPr algn="l"/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pPr algn="l"/>
            <a:r>
              <a:rPr lang="en-GB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First looking at key words</a:t>
            </a:r>
          </a:p>
        </p:txBody>
      </p:sp>
    </p:spTree>
    <p:extLst>
      <p:ext uri="{BB962C8B-B14F-4D97-AF65-F5344CB8AC3E}">
        <p14:creationId xmlns:p14="http://schemas.microsoft.com/office/powerpoint/2010/main" val="4300082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logo&#10;&#10;Description automatically generated">
            <a:extLst>
              <a:ext uri="{FF2B5EF4-FFF2-40B4-BE49-F238E27FC236}">
                <a16:creationId xmlns:a16="http://schemas.microsoft.com/office/drawing/2014/main" id="{7A92F20D-C5DC-4908-AE42-B6D55419E9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4C5B07-FC18-4BA1-A182-8F0ED9B27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Results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2D1776D-E4DA-48E6-9044-9B1B4159E6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0409186"/>
              </p:ext>
            </p:extLst>
          </p:nvPr>
        </p:nvGraphicFramePr>
        <p:xfrm>
          <a:off x="838199" y="1524988"/>
          <a:ext cx="10515599" cy="48209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7454031">
                  <a:extLst>
                    <a:ext uri="{9D8B030D-6E8A-4147-A177-3AD203B41FA5}">
                      <a16:colId xmlns:a16="http://schemas.microsoft.com/office/drawing/2014/main" val="1673492196"/>
                    </a:ext>
                  </a:extLst>
                </a:gridCol>
                <a:gridCol w="1578280">
                  <a:extLst>
                    <a:ext uri="{9D8B030D-6E8A-4147-A177-3AD203B41FA5}">
                      <a16:colId xmlns:a16="http://schemas.microsoft.com/office/drawing/2014/main" val="2956939960"/>
                    </a:ext>
                  </a:extLst>
                </a:gridCol>
                <a:gridCol w="1483288">
                  <a:extLst>
                    <a:ext uri="{9D8B030D-6E8A-4147-A177-3AD203B41FA5}">
                      <a16:colId xmlns:a16="http://schemas.microsoft.com/office/drawing/2014/main" val="12041824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Sentence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Prediction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GT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0748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dirty="0"/>
                        <a:t>Contribution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61713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QA Analyst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65694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71280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Troubleshooting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3474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HR Executive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02174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Manager Administration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1168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Supportive and creative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05848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Professional Skills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91589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Assertive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37112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Switching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75708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Cultural Event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77938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Handling escalations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30216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762163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logo&#10;&#10;Description automatically generated">
            <a:extLst>
              <a:ext uri="{FF2B5EF4-FFF2-40B4-BE49-F238E27FC236}">
                <a16:creationId xmlns:a16="http://schemas.microsoft.com/office/drawing/2014/main" id="{7A92F20D-C5DC-4908-AE42-B6D55419E9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4C5B07-FC18-4BA1-A182-8F0ED9B27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Results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2D1776D-E4DA-48E6-9044-9B1B4159E6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0577705"/>
              </p:ext>
            </p:extLst>
          </p:nvPr>
        </p:nvGraphicFramePr>
        <p:xfrm>
          <a:off x="838199" y="1524988"/>
          <a:ext cx="10515599" cy="48209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7454031">
                  <a:extLst>
                    <a:ext uri="{9D8B030D-6E8A-4147-A177-3AD203B41FA5}">
                      <a16:colId xmlns:a16="http://schemas.microsoft.com/office/drawing/2014/main" val="1673492196"/>
                    </a:ext>
                  </a:extLst>
                </a:gridCol>
                <a:gridCol w="1578280">
                  <a:extLst>
                    <a:ext uri="{9D8B030D-6E8A-4147-A177-3AD203B41FA5}">
                      <a16:colId xmlns:a16="http://schemas.microsoft.com/office/drawing/2014/main" val="2956939960"/>
                    </a:ext>
                  </a:extLst>
                </a:gridCol>
                <a:gridCol w="1483288">
                  <a:extLst>
                    <a:ext uri="{9D8B030D-6E8A-4147-A177-3AD203B41FA5}">
                      <a16:colId xmlns:a16="http://schemas.microsoft.com/office/drawing/2014/main" val="12041824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Sentence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Prediction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GT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0748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dirty="0"/>
                        <a:t>Contribution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61713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QA Analyst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Woman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65694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71280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Troubleshooting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3474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HR Executive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Woman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02174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Manager Administration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1168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Supportive and creative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05848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Professional Skills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91589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Assertive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Woman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37112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Switching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Woman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75708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Cultural Event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Woman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77938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Handling escalations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Woman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30216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373711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logo&#10;&#10;Description automatically generated">
            <a:extLst>
              <a:ext uri="{FF2B5EF4-FFF2-40B4-BE49-F238E27FC236}">
                <a16:creationId xmlns:a16="http://schemas.microsoft.com/office/drawing/2014/main" id="{7A92F20D-C5DC-4908-AE42-B6D55419E9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4C5B07-FC18-4BA1-A182-8F0ED9B27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Results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2D1776D-E4DA-48E6-9044-9B1B4159E6D4}"/>
              </a:ext>
            </a:extLst>
          </p:cNvPr>
          <p:cNvGraphicFramePr>
            <a:graphicFrameLocks noGrp="1"/>
          </p:cNvGraphicFramePr>
          <p:nvPr/>
        </p:nvGraphicFramePr>
        <p:xfrm>
          <a:off x="838199" y="1524988"/>
          <a:ext cx="10515599" cy="48209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7454031">
                  <a:extLst>
                    <a:ext uri="{9D8B030D-6E8A-4147-A177-3AD203B41FA5}">
                      <a16:colId xmlns:a16="http://schemas.microsoft.com/office/drawing/2014/main" val="1673492196"/>
                    </a:ext>
                  </a:extLst>
                </a:gridCol>
                <a:gridCol w="1578280">
                  <a:extLst>
                    <a:ext uri="{9D8B030D-6E8A-4147-A177-3AD203B41FA5}">
                      <a16:colId xmlns:a16="http://schemas.microsoft.com/office/drawing/2014/main" val="2956939960"/>
                    </a:ext>
                  </a:extLst>
                </a:gridCol>
                <a:gridCol w="1483288">
                  <a:extLst>
                    <a:ext uri="{9D8B030D-6E8A-4147-A177-3AD203B41FA5}">
                      <a16:colId xmlns:a16="http://schemas.microsoft.com/office/drawing/2014/main" val="12041824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Sentence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Prediction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GT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0748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dirty="0"/>
                        <a:t>Contribution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61713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QA Analyst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Woman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Woman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65694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71280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Troubleshooting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Woman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3474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HR Executive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Woman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02174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Manager Administration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1168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Supportive and creative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05848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Professional Skills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91589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Assertive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Woman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Woman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37112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Switching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Woman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75708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Cultural Event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Woman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77938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Handling escalations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Woman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Woman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30216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13366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logo&#10;&#10;Description automatically generated">
            <a:extLst>
              <a:ext uri="{FF2B5EF4-FFF2-40B4-BE49-F238E27FC236}">
                <a16:creationId xmlns:a16="http://schemas.microsoft.com/office/drawing/2014/main" id="{7A92F20D-C5DC-4908-AE42-B6D55419E9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4C5B07-FC18-4BA1-A182-8F0ED9B27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Results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00F96D-7D03-4584-A888-48D159515308}"/>
              </a:ext>
            </a:extLst>
          </p:cNvPr>
          <p:cNvSpPr txBox="1"/>
          <p:nvPr/>
        </p:nvSpPr>
        <p:spPr>
          <a:xfrm>
            <a:off x="838195" y="2661704"/>
            <a:ext cx="899368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r>
              <a:rPr lang="en-GB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Accuracy	0.77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C0007D5B-3B35-4595-A4B5-F5163D6631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4273072"/>
              </p:ext>
            </p:extLst>
          </p:nvPr>
        </p:nvGraphicFramePr>
        <p:xfrm>
          <a:off x="2031997" y="3207892"/>
          <a:ext cx="8128000" cy="15544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30705144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27286605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758979554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4180181727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5391844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/>
                        <a:t>Precision</a:t>
                      </a:r>
                      <a:endParaRPr lang="en-GB" sz="28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/>
                        <a:t>f1-score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/>
                        <a:t>Support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45067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dirty="0"/>
                        <a:t>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0.79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0.94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0.86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2800" dirty="0"/>
                        <a:t>635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01643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dirty="0"/>
                        <a:t>Woman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0.52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0.21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0.30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2800" dirty="0"/>
                        <a:t>196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07219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39577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logo&#10;&#10;Description automatically generated">
            <a:extLst>
              <a:ext uri="{FF2B5EF4-FFF2-40B4-BE49-F238E27FC236}">
                <a16:creationId xmlns:a16="http://schemas.microsoft.com/office/drawing/2014/main" id="{7A92F20D-C5DC-4908-AE42-B6D55419E9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4C5B07-FC18-4BA1-A182-8F0ED9B27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Results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E529465-F199-4B05-A1C2-0859688DC03A}"/>
              </a:ext>
            </a:extLst>
          </p:cNvPr>
          <p:cNvSpPr txBox="1"/>
          <p:nvPr/>
        </p:nvSpPr>
        <p:spPr>
          <a:xfrm>
            <a:off x="838198" y="1517204"/>
            <a:ext cx="105155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Now on to sentences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2D1776D-E4DA-48E6-9044-9B1B4159E6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7504072"/>
              </p:ext>
            </p:extLst>
          </p:nvPr>
        </p:nvGraphicFramePr>
        <p:xfrm>
          <a:off x="838197" y="2656364"/>
          <a:ext cx="10515599" cy="39776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7454031">
                  <a:extLst>
                    <a:ext uri="{9D8B030D-6E8A-4147-A177-3AD203B41FA5}">
                      <a16:colId xmlns:a16="http://schemas.microsoft.com/office/drawing/2014/main" val="1673492196"/>
                    </a:ext>
                  </a:extLst>
                </a:gridCol>
                <a:gridCol w="1578280">
                  <a:extLst>
                    <a:ext uri="{9D8B030D-6E8A-4147-A177-3AD203B41FA5}">
                      <a16:colId xmlns:a16="http://schemas.microsoft.com/office/drawing/2014/main" val="2956939960"/>
                    </a:ext>
                  </a:extLst>
                </a:gridCol>
                <a:gridCol w="1483288">
                  <a:extLst>
                    <a:ext uri="{9D8B030D-6E8A-4147-A177-3AD203B41FA5}">
                      <a16:colId xmlns:a16="http://schemas.microsoft.com/office/drawing/2014/main" val="12041824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Sentence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Prediction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GT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0748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dirty="0"/>
                        <a:t>Write technical articles for knowledge base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61713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Incident Management Solution report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65694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A highly consistent and pragmatic approach to problem solving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71280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Can switch to any environment within a short span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3474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Ability to work steadily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02174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To maintain courteous relationship with the customer all the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1168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Successfully devised strategy DMDC Different model different channel and Managed MOP Market Operating Price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05848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acquired/portfolio work closely with risk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91589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Solve their operation related queries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37112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97455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logo&#10;&#10;Description automatically generated">
            <a:extLst>
              <a:ext uri="{FF2B5EF4-FFF2-40B4-BE49-F238E27FC236}">
                <a16:creationId xmlns:a16="http://schemas.microsoft.com/office/drawing/2014/main" id="{7A92F20D-C5DC-4908-AE42-B6D55419E9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4C5B07-FC18-4BA1-A182-8F0ED9B27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Results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2D1776D-E4DA-48E6-9044-9B1B4159E6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9404548"/>
              </p:ext>
            </p:extLst>
          </p:nvPr>
        </p:nvGraphicFramePr>
        <p:xfrm>
          <a:off x="838197" y="2656364"/>
          <a:ext cx="10515599" cy="39776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7454031">
                  <a:extLst>
                    <a:ext uri="{9D8B030D-6E8A-4147-A177-3AD203B41FA5}">
                      <a16:colId xmlns:a16="http://schemas.microsoft.com/office/drawing/2014/main" val="1673492196"/>
                    </a:ext>
                  </a:extLst>
                </a:gridCol>
                <a:gridCol w="1578280">
                  <a:extLst>
                    <a:ext uri="{9D8B030D-6E8A-4147-A177-3AD203B41FA5}">
                      <a16:colId xmlns:a16="http://schemas.microsoft.com/office/drawing/2014/main" val="2956939960"/>
                    </a:ext>
                  </a:extLst>
                </a:gridCol>
                <a:gridCol w="1483288">
                  <a:extLst>
                    <a:ext uri="{9D8B030D-6E8A-4147-A177-3AD203B41FA5}">
                      <a16:colId xmlns:a16="http://schemas.microsoft.com/office/drawing/2014/main" val="12041824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Sentence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Prediction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GT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0748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dirty="0"/>
                        <a:t>Write technical articles for knowledge base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dirty="0"/>
                        <a:t>Woman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61713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Incident Management Solution report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65694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A highly consistent and pragmatic approach to problem solving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71280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Can switch to any environment within a short span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3474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Ability to work steadily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02174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To maintain courteous relationship with the customer all the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1168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Successfully devised strategy DMDC Different model different channel and Managed MOP Market Operating Price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05848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acquired/portfolio work closely with risk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91589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Solve their operation related queries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Woman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37112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550724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logo&#10;&#10;Description automatically generated">
            <a:extLst>
              <a:ext uri="{FF2B5EF4-FFF2-40B4-BE49-F238E27FC236}">
                <a16:creationId xmlns:a16="http://schemas.microsoft.com/office/drawing/2014/main" id="{7A92F20D-C5DC-4908-AE42-B6D55419E9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4C5B07-FC18-4BA1-A182-8F0ED9B27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Results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2D1776D-E4DA-48E6-9044-9B1B4159E6D4}"/>
              </a:ext>
            </a:extLst>
          </p:cNvPr>
          <p:cNvGraphicFramePr>
            <a:graphicFrameLocks noGrp="1"/>
          </p:cNvGraphicFramePr>
          <p:nvPr/>
        </p:nvGraphicFramePr>
        <p:xfrm>
          <a:off x="838197" y="2656364"/>
          <a:ext cx="10515599" cy="39776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7454031">
                  <a:extLst>
                    <a:ext uri="{9D8B030D-6E8A-4147-A177-3AD203B41FA5}">
                      <a16:colId xmlns:a16="http://schemas.microsoft.com/office/drawing/2014/main" val="1673492196"/>
                    </a:ext>
                  </a:extLst>
                </a:gridCol>
                <a:gridCol w="1578280">
                  <a:extLst>
                    <a:ext uri="{9D8B030D-6E8A-4147-A177-3AD203B41FA5}">
                      <a16:colId xmlns:a16="http://schemas.microsoft.com/office/drawing/2014/main" val="2956939960"/>
                    </a:ext>
                  </a:extLst>
                </a:gridCol>
                <a:gridCol w="1483288">
                  <a:extLst>
                    <a:ext uri="{9D8B030D-6E8A-4147-A177-3AD203B41FA5}">
                      <a16:colId xmlns:a16="http://schemas.microsoft.com/office/drawing/2014/main" val="12041824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Sentence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Prediction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GT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0748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dirty="0"/>
                        <a:t>Write technical articles for knowledge base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dirty="0"/>
                        <a:t>Woman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dirty="0"/>
                        <a:t>Woman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61713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Incident Management Solution report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65694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A highly consistent and pragmatic approach to problem solving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Woman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71280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Can switch to any environment within a short span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3474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Ability to work steadily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02174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To maintain courteous relationship with the customer all the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1168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Successfully devised strategy DMDC Different model different channel and Managed MOP Market Operating Price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Woman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05848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acquired/portfolio work closely with risk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Woman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91589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Solve their operation related queries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Woman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37112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482500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logo&#10;&#10;Description automatically generated">
            <a:extLst>
              <a:ext uri="{FF2B5EF4-FFF2-40B4-BE49-F238E27FC236}">
                <a16:creationId xmlns:a16="http://schemas.microsoft.com/office/drawing/2014/main" id="{7A92F20D-C5DC-4908-AE42-B6D55419E9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4C5B07-FC18-4BA1-A182-8F0ED9B27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Results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00F96D-7D03-4584-A888-48D159515308}"/>
              </a:ext>
            </a:extLst>
          </p:cNvPr>
          <p:cNvSpPr txBox="1"/>
          <p:nvPr/>
        </p:nvSpPr>
        <p:spPr>
          <a:xfrm>
            <a:off x="838195" y="2661704"/>
            <a:ext cx="899368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r>
              <a:rPr lang="en-GB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Accuracy	0.76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C0007D5B-3B35-4595-A4B5-F5163D66318F}"/>
              </a:ext>
            </a:extLst>
          </p:cNvPr>
          <p:cNvGraphicFramePr>
            <a:graphicFrameLocks noGrp="1"/>
          </p:cNvGraphicFramePr>
          <p:nvPr/>
        </p:nvGraphicFramePr>
        <p:xfrm>
          <a:off x="2031997" y="3207892"/>
          <a:ext cx="8128000" cy="15544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30705144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27286605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758979554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4180181727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5391844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/>
                        <a:t>Precision</a:t>
                      </a:r>
                      <a:endParaRPr lang="en-GB" sz="28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/>
                        <a:t>f1-score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/>
                        <a:t>Support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45067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dirty="0"/>
                        <a:t>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0.77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0.98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0.86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2800" dirty="0"/>
                        <a:t>1211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01643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dirty="0"/>
                        <a:t>Woman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0.51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0.05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0.10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2800" dirty="0"/>
                        <a:t>381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07219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02507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logo&#10;&#10;Description automatically generated">
            <a:extLst>
              <a:ext uri="{FF2B5EF4-FFF2-40B4-BE49-F238E27FC236}">
                <a16:creationId xmlns:a16="http://schemas.microsoft.com/office/drawing/2014/main" id="{7A92F20D-C5DC-4908-AE42-B6D55419E9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4C5B07-FC18-4BA1-A182-8F0ED9B27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Live Demo!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C1EAA7-5808-45E0-9C62-CD97A1B3464B}"/>
              </a:ext>
            </a:extLst>
          </p:cNvPr>
          <p:cNvSpPr txBox="1"/>
          <p:nvPr/>
        </p:nvSpPr>
        <p:spPr>
          <a:xfrm>
            <a:off x="838199" y="2055813"/>
            <a:ext cx="1051559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Could you </a:t>
            </a:r>
            <a:r>
              <a:rPr lang="en-GB" sz="3200">
                <a:solidFill>
                  <a:schemeClr val="accent1">
                    <a:lumMod val="20000"/>
                    <a:lumOff val="80000"/>
                  </a:schemeClr>
                </a:solidFill>
              </a:rPr>
              <a:t>do better…?</a:t>
            </a:r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95786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logo&#10;&#10;Description automatically generated">
            <a:extLst>
              <a:ext uri="{FF2B5EF4-FFF2-40B4-BE49-F238E27FC236}">
                <a16:creationId xmlns:a16="http://schemas.microsoft.com/office/drawing/2014/main" id="{7A92F20D-C5DC-4908-AE42-B6D55419E9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8F95479-FDBE-449B-839D-6DC40DF6521E}"/>
              </a:ext>
            </a:extLst>
          </p:cNvPr>
          <p:cNvSpPr txBox="1"/>
          <p:nvPr/>
        </p:nvSpPr>
        <p:spPr>
          <a:xfrm>
            <a:off x="839244" y="1427885"/>
            <a:ext cx="1051455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Team:</a:t>
            </a:r>
          </a:p>
          <a:p>
            <a:r>
              <a:rPr lang="en-GB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Benjamin Bodner</a:t>
            </a:r>
          </a:p>
          <a:p>
            <a:r>
              <a:rPr lang="en-GB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Wojciech </a:t>
            </a:r>
            <a:r>
              <a:rPr lang="en-GB" sz="3200" dirty="0" err="1">
                <a:solidFill>
                  <a:schemeClr val="accent1">
                    <a:lumMod val="20000"/>
                    <a:lumOff val="80000"/>
                  </a:schemeClr>
                </a:solidFill>
              </a:rPr>
              <a:t>Dudzik</a:t>
            </a:r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r>
              <a:rPr lang="en-GB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Yuri </a:t>
            </a:r>
            <a:r>
              <a:rPr lang="en-GB" sz="3200" dirty="0" err="1">
                <a:solidFill>
                  <a:schemeClr val="accent1">
                    <a:lumMod val="20000"/>
                    <a:lumOff val="80000"/>
                  </a:schemeClr>
                </a:solidFill>
              </a:rPr>
              <a:t>Lavinas</a:t>
            </a:r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r>
              <a:rPr lang="en-GB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Nick Ross</a:t>
            </a:r>
          </a:p>
          <a:p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r>
              <a:rPr lang="en-GB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Mentor: </a:t>
            </a:r>
            <a:r>
              <a:rPr lang="en-GB" sz="3200" dirty="0" err="1">
                <a:solidFill>
                  <a:schemeClr val="accent1">
                    <a:lumMod val="20000"/>
                    <a:lumOff val="80000"/>
                  </a:schemeClr>
                </a:solidFill>
              </a:rPr>
              <a:t>Penousal</a:t>
            </a:r>
            <a:r>
              <a:rPr lang="en-GB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Machado</a:t>
            </a:r>
          </a:p>
          <a:p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4" name="Picture 3" descr="A person looking at the camera&#10;&#10;Description automatically generated">
            <a:extLst>
              <a:ext uri="{FF2B5EF4-FFF2-40B4-BE49-F238E27FC236}">
                <a16:creationId xmlns:a16="http://schemas.microsoft.com/office/drawing/2014/main" id="{F971353D-439B-4CAE-BD8F-02A046E5B1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0254" y="4955611"/>
            <a:ext cx="1634495" cy="1634495"/>
          </a:xfrm>
          <a:prstGeom prst="rect">
            <a:avLst/>
          </a:prstGeom>
        </p:spPr>
      </p:pic>
      <p:pic>
        <p:nvPicPr>
          <p:cNvPr id="8" name="Picture 7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D34A22CE-A1ED-4534-A69F-1EC9C94CA9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0254" y="268980"/>
            <a:ext cx="1634495" cy="1634495"/>
          </a:xfrm>
          <a:prstGeom prst="rect">
            <a:avLst/>
          </a:prstGeom>
        </p:spPr>
      </p:pic>
      <p:pic>
        <p:nvPicPr>
          <p:cNvPr id="10" name="Picture 9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0E674B7C-8930-421E-BEF5-59A15E82504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4751" y="1441150"/>
            <a:ext cx="1634495" cy="1634495"/>
          </a:xfrm>
          <a:prstGeom prst="rect">
            <a:avLst/>
          </a:prstGeom>
        </p:spPr>
      </p:pic>
      <p:pic>
        <p:nvPicPr>
          <p:cNvPr id="12" name="Picture 11" descr="A person sitting in front of a book shelf&#10;&#10;Description automatically generated">
            <a:extLst>
              <a:ext uri="{FF2B5EF4-FFF2-40B4-BE49-F238E27FC236}">
                <a16:creationId xmlns:a16="http://schemas.microsoft.com/office/drawing/2014/main" id="{6008CBAC-6EA0-4FD7-8793-F873E47AA66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0255" y="2615369"/>
            <a:ext cx="1634496" cy="1634496"/>
          </a:xfrm>
          <a:prstGeom prst="rect">
            <a:avLst/>
          </a:prstGeom>
        </p:spPr>
      </p:pic>
      <p:pic>
        <p:nvPicPr>
          <p:cNvPr id="14" name="Picture 13" descr="A person wearing a black shirt&#10;&#10;Description automatically generated">
            <a:extLst>
              <a:ext uri="{FF2B5EF4-FFF2-40B4-BE49-F238E27FC236}">
                <a16:creationId xmlns:a16="http://schemas.microsoft.com/office/drawing/2014/main" id="{7A0A2D55-DBB5-4A74-8783-8AE5B32AE55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4750" y="3785490"/>
            <a:ext cx="1634495" cy="1634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6770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logo&#10;&#10;Description automatically generated">
            <a:extLst>
              <a:ext uri="{FF2B5EF4-FFF2-40B4-BE49-F238E27FC236}">
                <a16:creationId xmlns:a16="http://schemas.microsoft.com/office/drawing/2014/main" id="{7A92F20D-C5DC-4908-AE42-B6D55419E9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4C5B07-FC18-4BA1-A182-8F0ED9B27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Future Works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C1EAA7-5808-45E0-9C62-CD97A1B3464B}"/>
              </a:ext>
            </a:extLst>
          </p:cNvPr>
          <p:cNvSpPr txBox="1"/>
          <p:nvPr/>
        </p:nvSpPr>
        <p:spPr>
          <a:xfrm>
            <a:off x="838199" y="2055813"/>
            <a:ext cx="1051559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Further development: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Highlighting the gender bias words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Make the research open source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Improve the prototype (DNN model)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44538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logo&#10;&#10;Description automatically generated">
            <a:extLst>
              <a:ext uri="{FF2B5EF4-FFF2-40B4-BE49-F238E27FC236}">
                <a16:creationId xmlns:a16="http://schemas.microsoft.com/office/drawing/2014/main" id="{7A92F20D-C5DC-4908-AE42-B6D55419E9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4C5B07-FC18-4BA1-A182-8F0ED9B27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The Problem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B2D6D00-25EB-5B41-9B6E-B4E7CDDD3F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6184" y="237819"/>
            <a:ext cx="4695595" cy="638236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FE1DA7-296A-4BAA-8524-04E2E3F03010}"/>
              </a:ext>
            </a:extLst>
          </p:cNvPr>
          <p:cNvSpPr txBox="1"/>
          <p:nvPr/>
        </p:nvSpPr>
        <p:spPr>
          <a:xfrm>
            <a:off x="838200" y="2055813"/>
            <a:ext cx="623910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Employers screen employee resumes using AI that can be biased by the training data used, resulting in potential employees being rejected on a number of factors such as those that indicate gender</a:t>
            </a:r>
          </a:p>
        </p:txBody>
      </p:sp>
    </p:spTree>
    <p:extLst>
      <p:ext uri="{BB962C8B-B14F-4D97-AF65-F5344CB8AC3E}">
        <p14:creationId xmlns:p14="http://schemas.microsoft.com/office/powerpoint/2010/main" val="6776149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logo&#10;&#10;Description automatically generated">
            <a:extLst>
              <a:ext uri="{FF2B5EF4-FFF2-40B4-BE49-F238E27FC236}">
                <a16:creationId xmlns:a16="http://schemas.microsoft.com/office/drawing/2014/main" id="{7A92F20D-C5DC-4908-AE42-B6D55419E9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4C5B07-FC18-4BA1-A182-8F0ED9B27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Bias</a:t>
            </a:r>
          </a:p>
        </p:txBody>
      </p:sp>
      <p:pic>
        <p:nvPicPr>
          <p:cNvPr id="9" name="Picture 8" descr="A screenshot of text&#10;&#10;Description automatically generated">
            <a:extLst>
              <a:ext uri="{FF2B5EF4-FFF2-40B4-BE49-F238E27FC236}">
                <a16:creationId xmlns:a16="http://schemas.microsoft.com/office/drawing/2014/main" id="{6BA4498F-6925-4AD7-BF17-3559503B7B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516" y="1438848"/>
            <a:ext cx="8374966" cy="4307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99852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logo&#10;&#10;Description automatically generated">
            <a:extLst>
              <a:ext uri="{FF2B5EF4-FFF2-40B4-BE49-F238E27FC236}">
                <a16:creationId xmlns:a16="http://schemas.microsoft.com/office/drawing/2014/main" id="{7A92F20D-C5DC-4908-AE42-B6D55419E9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4C5B07-FC18-4BA1-A182-8F0ED9B27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Ideas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B97907-5B51-46E0-92E1-13505FACAFBD}"/>
              </a:ext>
            </a:extLst>
          </p:cNvPr>
          <p:cNvSpPr txBox="1"/>
          <p:nvPr/>
        </p:nvSpPr>
        <p:spPr>
          <a:xfrm>
            <a:off x="838199" y="2055813"/>
            <a:ext cx="1051559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Look at factors on resumes that led to success and check if gender was a factor</a:t>
            </a:r>
          </a:p>
          <a:p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r>
              <a:rPr lang="en-GB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Remove all information from resumes that would prevent women getting employed just because of their gender</a:t>
            </a:r>
          </a:p>
          <a:p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5501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logo&#10;&#10;Description automatically generated">
            <a:extLst>
              <a:ext uri="{FF2B5EF4-FFF2-40B4-BE49-F238E27FC236}">
                <a16:creationId xmlns:a16="http://schemas.microsoft.com/office/drawing/2014/main" id="{7A92F20D-C5DC-4908-AE42-B6D55419E9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4C5B07-FC18-4BA1-A182-8F0ED9B27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A Solution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B97907-5B51-46E0-92E1-13505FACAFBD}"/>
              </a:ext>
            </a:extLst>
          </p:cNvPr>
          <p:cNvSpPr txBox="1"/>
          <p:nvPr/>
        </p:nvSpPr>
        <p:spPr>
          <a:xfrm>
            <a:off x="838199" y="2055813"/>
            <a:ext cx="1051559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Removing names makes it harder to detect the gender of an applicant, but other factors still indicate gender</a:t>
            </a:r>
          </a:p>
          <a:p>
            <a:pPr algn="l"/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pPr algn="l"/>
            <a:r>
              <a:rPr lang="en-GB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Learn from existing resumes the factors that indicate gender</a:t>
            </a:r>
          </a:p>
          <a:p>
            <a:pPr algn="l"/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pPr algn="l"/>
            <a:r>
              <a:rPr lang="en-GB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Highlight them for the author, to avoid revealing their gender</a:t>
            </a:r>
          </a:p>
        </p:txBody>
      </p:sp>
    </p:spTree>
    <p:extLst>
      <p:ext uri="{BB962C8B-B14F-4D97-AF65-F5344CB8AC3E}">
        <p14:creationId xmlns:p14="http://schemas.microsoft.com/office/powerpoint/2010/main" val="32021909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logo&#10;&#10;Description automatically generated">
            <a:extLst>
              <a:ext uri="{FF2B5EF4-FFF2-40B4-BE49-F238E27FC236}">
                <a16:creationId xmlns:a16="http://schemas.microsoft.com/office/drawing/2014/main" id="{7A92F20D-C5DC-4908-AE42-B6D55419E9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4C5B07-FC18-4BA1-A182-8F0ED9B27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Prototype Implementation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B97907-5B51-46E0-92E1-13505FACAFBD}"/>
              </a:ext>
            </a:extLst>
          </p:cNvPr>
          <p:cNvSpPr txBox="1"/>
          <p:nvPr/>
        </p:nvSpPr>
        <p:spPr>
          <a:xfrm>
            <a:off x="838199" y="2055813"/>
            <a:ext cx="10515599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Use gender as a factor (making assumption that it is) </a:t>
            </a:r>
          </a:p>
          <a:p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r>
              <a:rPr lang="en-GB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End result:</a:t>
            </a:r>
          </a:p>
          <a:p>
            <a:r>
              <a:rPr lang="en-GB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Highlight text that indicates gender</a:t>
            </a:r>
          </a:p>
          <a:p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2D77C0CC-B8D6-40CE-932A-F824D63045B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07207588"/>
              </p:ext>
            </p:extLst>
          </p:nvPr>
        </p:nvGraphicFramePr>
        <p:xfrm>
          <a:off x="1911612" y="814192"/>
          <a:ext cx="8368776" cy="55370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0176896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logo&#10;&#10;Description automatically generated">
            <a:extLst>
              <a:ext uri="{FF2B5EF4-FFF2-40B4-BE49-F238E27FC236}">
                <a16:creationId xmlns:a16="http://schemas.microsoft.com/office/drawing/2014/main" id="{7A92F20D-C5DC-4908-AE42-B6D55419E9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4C5B07-FC18-4BA1-A182-8F0ED9B27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543942-D232-4F6A-93BB-FFAC456D5EDC}"/>
              </a:ext>
            </a:extLst>
          </p:cNvPr>
          <p:cNvSpPr txBox="1"/>
          <p:nvPr/>
        </p:nvSpPr>
        <p:spPr>
          <a:xfrm>
            <a:off x="838199" y="1679706"/>
            <a:ext cx="10515599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Find large data sets of resumes*</a:t>
            </a:r>
          </a:p>
          <a:p>
            <a:pPr algn="l"/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pPr algn="l"/>
            <a:r>
              <a:rPr lang="en-GB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Dataset with 701 resumes, names included, but not gender</a:t>
            </a:r>
          </a:p>
          <a:p>
            <a:pPr algn="l"/>
            <a:r>
              <a:rPr lang="en-GB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</a:p>
          <a:p>
            <a:pPr algn="l"/>
            <a:r>
              <a:rPr lang="en-GB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For real product we can use Indeed dataset with 8M examples</a:t>
            </a:r>
          </a:p>
          <a:p>
            <a:pPr algn="l"/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pPr algn="l"/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pPr algn="l"/>
            <a:r>
              <a:rPr lang="en-GB" sz="20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*at least 6 big </a:t>
            </a:r>
            <a:r>
              <a:rPr lang="en-GB" sz="2000" dirty="0" err="1">
                <a:solidFill>
                  <a:schemeClr val="accent1">
                    <a:lumMod val="20000"/>
                    <a:lumOff val="80000"/>
                  </a:schemeClr>
                </a:solidFill>
              </a:rPr>
              <a:t>datas</a:t>
            </a:r>
            <a:r>
              <a:rPr lang="en-GB" sz="20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might be required ;)</a:t>
            </a:r>
          </a:p>
        </p:txBody>
      </p:sp>
    </p:spTree>
    <p:extLst>
      <p:ext uri="{BB962C8B-B14F-4D97-AF65-F5344CB8AC3E}">
        <p14:creationId xmlns:p14="http://schemas.microsoft.com/office/powerpoint/2010/main" val="41734712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logo&#10;&#10;Description automatically generated">
            <a:extLst>
              <a:ext uri="{FF2B5EF4-FFF2-40B4-BE49-F238E27FC236}">
                <a16:creationId xmlns:a16="http://schemas.microsoft.com/office/drawing/2014/main" id="{7A92F20D-C5DC-4908-AE42-B6D55419E9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4C5B07-FC18-4BA1-A182-8F0ED9B27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Gender the 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1B611B-28A5-4EC5-8E76-C8EB4640D165}"/>
              </a:ext>
            </a:extLst>
          </p:cNvPr>
          <p:cNvSpPr txBox="1"/>
          <p:nvPr/>
        </p:nvSpPr>
        <p:spPr>
          <a:xfrm>
            <a:off x="838199" y="2055813"/>
            <a:ext cx="1051559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Using the names of the applicants assign them a gender using a names database</a:t>
            </a:r>
          </a:p>
          <a:p>
            <a:pPr algn="l"/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pPr algn="l"/>
            <a:r>
              <a:rPr lang="en-GB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Where the name is ambiguous remove them from the data set</a:t>
            </a:r>
          </a:p>
          <a:p>
            <a:pPr algn="l"/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pPr algn="l"/>
            <a:r>
              <a:rPr lang="en-GB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25 resumes were removed leaving 676 resumes for the prototype</a:t>
            </a:r>
          </a:p>
          <a:p>
            <a:pPr algn="l"/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pPr algn="l"/>
            <a:endParaRPr lang="en-GB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77769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z="3200" dirty="0" smtClean="0">
            <a:solidFill>
              <a:schemeClr val="accent1">
                <a:lumMod val="20000"/>
                <a:lumOff val="80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</TotalTime>
  <Words>679</Words>
  <Application>Microsoft Office PowerPoint</Application>
  <PresentationFormat>Widescreen</PresentationFormat>
  <Paragraphs>252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The Problem</vt:lpstr>
      <vt:lpstr>Bias</vt:lpstr>
      <vt:lpstr>Ideas</vt:lpstr>
      <vt:lpstr>A Solution</vt:lpstr>
      <vt:lpstr>Prototype Implementation</vt:lpstr>
      <vt:lpstr>Data</vt:lpstr>
      <vt:lpstr>Gender the Data</vt:lpstr>
      <vt:lpstr>Train</vt:lpstr>
      <vt:lpstr>Results</vt:lpstr>
      <vt:lpstr>Results</vt:lpstr>
      <vt:lpstr>Results</vt:lpstr>
      <vt:lpstr>Results</vt:lpstr>
      <vt:lpstr>Results</vt:lpstr>
      <vt:lpstr>Results</vt:lpstr>
      <vt:lpstr>Results</vt:lpstr>
      <vt:lpstr>Results</vt:lpstr>
      <vt:lpstr>Live Demo!</vt:lpstr>
      <vt:lpstr>Future Works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Ross, Nick</dc:creator>
  <cp:lastModifiedBy>Ross, Nick</cp:lastModifiedBy>
  <cp:revision>23</cp:revision>
  <dcterms:created xsi:type="dcterms:W3CDTF">2019-07-12T08:04:28Z</dcterms:created>
  <dcterms:modified xsi:type="dcterms:W3CDTF">2019-07-12T12:52:23Z</dcterms:modified>
</cp:coreProperties>
</file>

<file path=docProps/thumbnail.jpeg>
</file>